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23" r:id="rId1"/>
  </p:sldMasterIdLst>
  <p:notesMasterIdLst>
    <p:notesMasterId r:id="rId7"/>
  </p:notesMasterIdLst>
  <p:handoutMasterIdLst>
    <p:handoutMasterId r:id="rId8"/>
  </p:handoutMasterIdLst>
  <p:sldIdLst>
    <p:sldId id="698" r:id="rId2"/>
    <p:sldId id="726" r:id="rId3"/>
    <p:sldId id="727" r:id="rId4"/>
    <p:sldId id="729" r:id="rId5"/>
    <p:sldId id="728"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D2F"/>
    <a:srgbClr val="2031FF"/>
    <a:srgbClr val="00FC00"/>
    <a:srgbClr val="000000"/>
    <a:srgbClr val="E6521E"/>
    <a:srgbClr val="FF3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429A89-100F-4416-95AA-FD070981F455}">
  <a:tblStyle styleId="{8B429A89-100F-4416-95AA-FD070981F45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96197" autoAdjust="0"/>
  </p:normalViewPr>
  <p:slideViewPr>
    <p:cSldViewPr snapToGrid="0" snapToObjects="1">
      <p:cViewPr varScale="1">
        <p:scale>
          <a:sx n="165" d="100"/>
          <a:sy n="165" d="100"/>
        </p:scale>
        <p:origin x="304" y="-64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s Wilson" userId="4ad6a39d92c8b752" providerId="LiveId" clId="{98ED3F61-741F-7E45-9EA5-28E48A8BAD01}"/>
    <pc:docChg chg="modSld">
      <pc:chgData name="Rons Wilson" userId="4ad6a39d92c8b752" providerId="LiveId" clId="{98ED3F61-741F-7E45-9EA5-28E48A8BAD01}" dt="2024-09-11T15:22:00.772" v="1" actId="120"/>
      <pc:docMkLst>
        <pc:docMk/>
      </pc:docMkLst>
      <pc:sldChg chg="modSp mod">
        <pc:chgData name="Rons Wilson" userId="4ad6a39d92c8b752" providerId="LiveId" clId="{98ED3F61-741F-7E45-9EA5-28E48A8BAD01}" dt="2024-09-11T15:21:50.933" v="0" actId="120"/>
        <pc:sldMkLst>
          <pc:docMk/>
          <pc:sldMk cId="1333623516" sldId="728"/>
        </pc:sldMkLst>
        <pc:spChg chg="mod">
          <ac:chgData name="Rons Wilson" userId="4ad6a39d92c8b752" providerId="LiveId" clId="{98ED3F61-741F-7E45-9EA5-28E48A8BAD01}" dt="2024-09-11T15:21:50.933" v="0" actId="120"/>
          <ac:spMkLst>
            <pc:docMk/>
            <pc:sldMk cId="1333623516" sldId="728"/>
            <ac:spMk id="33" creationId="{E6556540-CCC8-5D49-A11C-0E82F351B79A}"/>
          </ac:spMkLst>
        </pc:spChg>
      </pc:sldChg>
      <pc:sldChg chg="modSp mod">
        <pc:chgData name="Rons Wilson" userId="4ad6a39d92c8b752" providerId="LiveId" clId="{98ED3F61-741F-7E45-9EA5-28E48A8BAD01}" dt="2024-09-11T15:22:00.772" v="1" actId="120"/>
        <pc:sldMkLst>
          <pc:docMk/>
          <pc:sldMk cId="4280570058" sldId="729"/>
        </pc:sldMkLst>
        <pc:spChg chg="mod">
          <ac:chgData name="Rons Wilson" userId="4ad6a39d92c8b752" providerId="LiveId" clId="{98ED3F61-741F-7E45-9EA5-28E48A8BAD01}" dt="2024-09-11T15:22:00.772" v="1" actId="120"/>
          <ac:spMkLst>
            <pc:docMk/>
            <pc:sldMk cId="4280570058" sldId="729"/>
            <ac:spMk id="33" creationId="{E6556540-CCC8-5D49-A11C-0E82F351B7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8DD975-F865-A842-A08D-10C1420C6F5F}" type="datetimeFigureOut">
              <a:rPr lang="en-US" smtClean="0"/>
              <a:t>9/11/24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40669E-145F-C541-AA91-38E60DAD2F18}" type="slidenum">
              <a:rPr lang="en-US" smtClean="0"/>
              <a:t>‹#›</a:t>
            </a:fld>
            <a:endParaRPr lang="en-US" dirty="0"/>
          </a:p>
        </p:txBody>
      </p:sp>
    </p:spTree>
    <p:extLst>
      <p:ext uri="{BB962C8B-B14F-4D97-AF65-F5344CB8AC3E}">
        <p14:creationId xmlns:p14="http://schemas.microsoft.com/office/powerpoint/2010/main" val="3966874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29256139"/>
      </p:ext>
    </p:extLst>
  </p:cSld>
  <p:clrMap bg1="lt1" tx1="dk1" bg2="dk2" tx2="lt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8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6114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7685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3879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4691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 2 columns with intro text">
    <p:spTree>
      <p:nvGrpSpPr>
        <p:cNvPr id="1" name="Shape 45"/>
        <p:cNvGrpSpPr/>
        <p:nvPr/>
      </p:nvGrpSpPr>
      <p:grpSpPr>
        <a:xfrm>
          <a:off x="0" y="0"/>
          <a:ext cx="0" cy="0"/>
          <a:chOff x="0" y="0"/>
          <a:chExt cx="0" cy="0"/>
        </a:xfrm>
      </p:grpSpPr>
      <p:sp>
        <p:nvSpPr>
          <p:cNvPr id="46" name="Shape 4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algn="ctr"/>
            <a:endParaRPr sz="1800" dirty="0">
              <a:solidFill>
                <a:srgbClr val="FFFFFF"/>
              </a:solidFill>
              <a:latin typeface="Calibri"/>
              <a:ea typeface="Calibri"/>
              <a:cs typeface="Calibri"/>
              <a:sym typeface="Calibri"/>
            </a:endParaRPr>
          </a:p>
        </p:txBody>
      </p:sp>
      <p:sp>
        <p:nvSpPr>
          <p:cNvPr id="47" name="Shape 47"/>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endParaRPr dirty="0"/>
          </a:p>
        </p:txBody>
      </p:sp>
      <p:sp>
        <p:nvSpPr>
          <p:cNvPr id="48" name="Shape 48"/>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3090625" y="575500"/>
            <a:ext cx="5596200" cy="1207800"/>
          </a:xfrm>
          <a:prstGeom prst="rect">
            <a:avLst/>
          </a:prstGeom>
        </p:spPr>
        <p:txBody>
          <a:bodyPr lIns="91425" tIns="91425" rIns="91425" bIns="91425" anchor="t" anchorCtr="0"/>
          <a:lstStyle>
            <a:lvl1pPr lvl="0" rtl="0">
              <a:spcBef>
                <a:spcPts val="0"/>
              </a:spcBef>
              <a:buClr>
                <a:srgbClr val="F67031"/>
              </a:buClr>
              <a:buSzPct val="100000"/>
              <a:buFont typeface="Georgia"/>
              <a:defRPr sz="1600" b="0" i="0">
                <a:solidFill>
                  <a:srgbClr val="F67031"/>
                </a:solidFill>
                <a:latin typeface="Archivo Medium"/>
                <a:ea typeface="Georgia"/>
                <a:cs typeface="Archivo Medium"/>
                <a:sym typeface="Georgia"/>
              </a:defRPr>
            </a:lvl1pPr>
            <a:lvl2pPr lvl="1" rtl="0">
              <a:spcBef>
                <a:spcPts val="0"/>
              </a:spcBef>
              <a:buClr>
                <a:srgbClr val="F67031"/>
              </a:buClr>
              <a:buSzPct val="100000"/>
              <a:buFont typeface="Georgia"/>
              <a:defRPr sz="1600"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1600"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1600"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1600"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1600"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1600"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1600"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1600" i="1">
                <a:solidFill>
                  <a:srgbClr val="F67031"/>
                </a:solidFill>
                <a:latin typeface="Georgia"/>
                <a:ea typeface="Georgia"/>
                <a:cs typeface="Georgia"/>
                <a:sym typeface="Georgia"/>
              </a:defRPr>
            </a:lvl9pPr>
          </a:lstStyle>
          <a:p>
            <a:endParaRPr/>
          </a:p>
        </p:txBody>
      </p:sp>
      <p:sp>
        <p:nvSpPr>
          <p:cNvPr id="51" name="Shape 51"/>
          <p:cNvSpPr txBox="1">
            <a:spLocks noGrp="1"/>
          </p:cNvSpPr>
          <p:nvPr>
            <p:ph type="body" idx="2"/>
          </p:nvPr>
        </p:nvSpPr>
        <p:spPr>
          <a:xfrm>
            <a:off x="3090625" y="2004325"/>
            <a:ext cx="2727000" cy="2552100"/>
          </a:xfrm>
          <a:prstGeom prst="rect">
            <a:avLst/>
          </a:prstGeom>
        </p:spPr>
        <p:txBody>
          <a:bodyPr lIns="91425" tIns="91425" rIns="91425" bIns="91425" anchor="t" anchorCtr="0"/>
          <a:lstStyle>
            <a:lvl1pPr lvl="0" rtl="0">
              <a:spcBef>
                <a:spcPts val="0"/>
              </a:spcBef>
              <a:buSzPct val="100000"/>
              <a:defRPr sz="1100" b="0" i="0">
                <a:latin typeface="Archivo Medium"/>
                <a:cs typeface="Archivo Medium"/>
              </a:defRPr>
            </a:lvl1pPr>
            <a:lvl2pPr lvl="1" rtl="0">
              <a:spcBef>
                <a:spcPts val="0"/>
              </a:spcBef>
              <a:buSzPct val="100000"/>
              <a:defRPr sz="1100"/>
            </a:lvl2pPr>
            <a:lvl3pPr lvl="2" rtl="0">
              <a:spcBef>
                <a:spcPts val="0"/>
              </a:spcBef>
              <a:buSzPct val="100000"/>
              <a:defRPr sz="1100"/>
            </a:lvl3pPr>
            <a:lvl4pPr lvl="3" rtl="0">
              <a:spcBef>
                <a:spcPts val="0"/>
              </a:spcBef>
              <a:buSzPct val="100000"/>
              <a:defRPr sz="1100"/>
            </a:lvl4pPr>
            <a:lvl5pPr lvl="4" rtl="0">
              <a:spcBef>
                <a:spcPts val="0"/>
              </a:spcBef>
              <a:buSzPct val="100000"/>
              <a:defRPr sz="1100"/>
            </a:lvl5pPr>
            <a:lvl6pPr lvl="5" rtl="0">
              <a:spcBef>
                <a:spcPts val="0"/>
              </a:spcBef>
              <a:buSzPct val="100000"/>
              <a:defRPr sz="1100"/>
            </a:lvl6pPr>
            <a:lvl7pPr lvl="6" rtl="0">
              <a:spcBef>
                <a:spcPts val="0"/>
              </a:spcBef>
              <a:buSzPct val="100000"/>
              <a:defRPr sz="1100"/>
            </a:lvl7pPr>
            <a:lvl8pPr lvl="7" rtl="0">
              <a:spcBef>
                <a:spcPts val="0"/>
              </a:spcBef>
              <a:buSzPct val="100000"/>
              <a:defRPr sz="1100"/>
            </a:lvl8pPr>
            <a:lvl9pPr lvl="8" rtl="0">
              <a:spcBef>
                <a:spcPts val="0"/>
              </a:spcBef>
              <a:buSzPct val="100000"/>
              <a:defRPr sz="1100"/>
            </a:lvl9pPr>
          </a:lstStyle>
          <a:p>
            <a:endParaRPr dirty="0"/>
          </a:p>
        </p:txBody>
      </p:sp>
      <p:sp>
        <p:nvSpPr>
          <p:cNvPr id="52" name="Shape 52"/>
          <p:cNvSpPr txBox="1">
            <a:spLocks noGrp="1"/>
          </p:cNvSpPr>
          <p:nvPr>
            <p:ph type="body" idx="3"/>
          </p:nvPr>
        </p:nvSpPr>
        <p:spPr>
          <a:xfrm>
            <a:off x="5959744" y="2004325"/>
            <a:ext cx="2727000" cy="2552100"/>
          </a:xfrm>
          <a:prstGeom prst="rect">
            <a:avLst/>
          </a:prstGeom>
        </p:spPr>
        <p:txBody>
          <a:bodyPr lIns="91425" tIns="91425" rIns="91425" bIns="91425" anchor="t" anchorCtr="0"/>
          <a:lstStyle>
            <a:lvl1pPr lvl="0" rtl="0">
              <a:spcBef>
                <a:spcPts val="0"/>
              </a:spcBef>
              <a:buSzPct val="100000"/>
              <a:defRPr sz="1100" b="0" i="0">
                <a:latin typeface="Archivo Medium"/>
                <a:cs typeface="Archivo Medium"/>
              </a:defRPr>
            </a:lvl1pPr>
            <a:lvl2pPr lvl="1" rtl="0">
              <a:spcBef>
                <a:spcPts val="0"/>
              </a:spcBef>
              <a:buSzPct val="100000"/>
              <a:defRPr sz="1100"/>
            </a:lvl2pPr>
            <a:lvl3pPr lvl="2" rtl="0">
              <a:spcBef>
                <a:spcPts val="0"/>
              </a:spcBef>
              <a:buSzPct val="100000"/>
              <a:defRPr sz="1100"/>
            </a:lvl3pPr>
            <a:lvl4pPr lvl="3" rtl="0">
              <a:spcBef>
                <a:spcPts val="0"/>
              </a:spcBef>
              <a:buSzPct val="100000"/>
              <a:defRPr sz="1100"/>
            </a:lvl4pPr>
            <a:lvl5pPr lvl="4" rtl="0">
              <a:spcBef>
                <a:spcPts val="0"/>
              </a:spcBef>
              <a:buSzPct val="100000"/>
              <a:defRPr sz="1100"/>
            </a:lvl5pPr>
            <a:lvl6pPr lvl="5" rtl="0">
              <a:spcBef>
                <a:spcPts val="0"/>
              </a:spcBef>
              <a:buSzPct val="100000"/>
              <a:defRPr sz="1100"/>
            </a:lvl6pPr>
            <a:lvl7pPr lvl="6" rtl="0">
              <a:spcBef>
                <a:spcPts val="0"/>
              </a:spcBef>
              <a:buSzPct val="100000"/>
              <a:defRPr sz="1100"/>
            </a:lvl7pPr>
            <a:lvl8pPr lvl="7" rtl="0">
              <a:spcBef>
                <a:spcPts val="0"/>
              </a:spcBef>
              <a:buSzPct val="100000"/>
              <a:defRPr sz="1100"/>
            </a:lvl8pPr>
            <a:lvl9pPr lvl="8" rtl="0">
              <a:spcBef>
                <a:spcPts val="0"/>
              </a:spcBef>
              <a:buSzPct val="100000"/>
              <a:defRPr sz="1100"/>
            </a:lvl9pPr>
          </a:lstStyle>
          <a:p>
            <a:endParaRPr dirty="0"/>
          </a:p>
        </p:txBody>
      </p:sp>
      <p:sp>
        <p:nvSpPr>
          <p:cNvPr id="9" name="Shape 8"/>
          <p:cNvSpPr txBox="1">
            <a:spLocks noGrp="1"/>
          </p:cNvSpPr>
          <p:nvPr>
            <p:ph type="sldNum" idx="12"/>
          </p:nvPr>
        </p:nvSpPr>
        <p:spPr>
          <a:xfrm>
            <a:off x="8641453" y="4859921"/>
            <a:ext cx="548700" cy="393600"/>
          </a:xfrm>
          <a:prstGeom prst="rect">
            <a:avLst/>
          </a:prstGeom>
          <a:noFill/>
          <a:ln>
            <a:noFill/>
          </a:ln>
        </p:spPr>
        <p:txBody>
          <a:bodyPr lIns="91425" tIns="91425" rIns="91425" bIns="91425" anchor="ctr" anchorCtr="0">
            <a:noAutofit/>
          </a:bodyPr>
          <a:lstStyle>
            <a:lvl1pPr>
              <a:defRPr sz="700"/>
            </a:lvl1pPr>
          </a:lstStyle>
          <a:p>
            <a:pPr algn="r"/>
            <a:fld id="{00000000-1234-1234-1234-123412341234}" type="slidenum">
              <a:rPr lang="en" smtClean="0">
                <a:solidFill>
                  <a:srgbClr val="CCCCCC"/>
                </a:solidFill>
                <a:latin typeface="Nunito Sans"/>
                <a:ea typeface="Nunito Sans"/>
                <a:cs typeface="Nunito Sans"/>
                <a:sym typeface="Nunito Sans"/>
              </a:rPr>
              <a:pPr algn="r"/>
              <a:t>‹#›</a:t>
            </a:fld>
            <a:endParaRPr lang="en" dirty="0">
              <a:solidFill>
                <a:srgbClr val="CCCCCC"/>
              </a:solidFill>
              <a:latin typeface="Nunito Sans"/>
              <a:ea typeface="Nunito Sans"/>
              <a:cs typeface="Nunito Sans"/>
              <a:sym typeface="Nunito Sans"/>
            </a:endParaRPr>
          </a:p>
        </p:txBody>
      </p:sp>
    </p:spTree>
    <p:extLst>
      <p:ext uri="{BB962C8B-B14F-4D97-AF65-F5344CB8AC3E}">
        <p14:creationId xmlns:p14="http://schemas.microsoft.com/office/powerpoint/2010/main" val="396975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Shape 8"/>
          <p:cNvSpPr txBox="1">
            <a:spLocks noGrp="1"/>
          </p:cNvSpPr>
          <p:nvPr>
            <p:ph type="sldNum" idx="12"/>
          </p:nvPr>
        </p:nvSpPr>
        <p:spPr>
          <a:xfrm>
            <a:off x="8641453" y="4859921"/>
            <a:ext cx="548700" cy="393600"/>
          </a:xfrm>
          <a:prstGeom prst="rect">
            <a:avLst/>
          </a:prstGeom>
          <a:noFill/>
          <a:ln>
            <a:noFill/>
          </a:ln>
        </p:spPr>
        <p:txBody>
          <a:bodyPr lIns="91425" tIns="91425" rIns="91425" bIns="91425" anchor="ctr" anchorCtr="0">
            <a:noAutofit/>
          </a:bodyPr>
          <a:lstStyle>
            <a:lvl1pPr>
              <a:defRPr sz="700"/>
            </a:lvl1pPr>
          </a:lstStyle>
          <a:p>
            <a:pPr algn="r"/>
            <a:fld id="{00000000-1234-1234-1234-123412341234}" type="slidenum">
              <a:rPr lang="en" smtClean="0">
                <a:solidFill>
                  <a:srgbClr val="CCCCCC"/>
                </a:solidFill>
                <a:latin typeface="Nunito Sans"/>
                <a:ea typeface="Nunito Sans"/>
                <a:cs typeface="Nunito Sans"/>
                <a:sym typeface="Nunito Sans"/>
              </a:rPr>
              <a:pPr algn="r"/>
              <a:t>‹#›</a:t>
            </a:fld>
            <a:endParaRPr lang="en" dirty="0">
              <a:solidFill>
                <a:srgbClr val="CCCCCC"/>
              </a:solidFill>
              <a:latin typeface="Nunito Sans"/>
              <a:ea typeface="Nunito Sans"/>
              <a:cs typeface="Nunito Sans"/>
              <a:sym typeface="Nunito Sans"/>
            </a:endParaRPr>
          </a:p>
        </p:txBody>
      </p:sp>
    </p:spTree>
    <p:extLst>
      <p:ext uri="{BB962C8B-B14F-4D97-AF65-F5344CB8AC3E}">
        <p14:creationId xmlns:p14="http://schemas.microsoft.com/office/powerpoint/2010/main" val="262048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CA"/>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dirty="0"/>
          </a:p>
        </p:txBody>
      </p:sp>
      <p:sp>
        <p:nvSpPr>
          <p:cNvPr id="8" name="Picture Placeholder 7"/>
          <p:cNvSpPr>
            <a:spLocks noGrp="1"/>
          </p:cNvSpPr>
          <p:nvPr>
            <p:ph type="pic" sz="quarter" idx="13"/>
          </p:nvPr>
        </p:nvSpPr>
        <p:spPr>
          <a:xfrm>
            <a:off x="96442" y="0"/>
            <a:ext cx="1993868" cy="4576763"/>
          </a:xfrm>
        </p:spPr>
        <p:txBody>
          <a:bodyPr/>
          <a:lstStyle/>
          <a:p>
            <a:endParaRPr lang="en-US" dirty="0"/>
          </a:p>
        </p:txBody>
      </p:sp>
    </p:spTree>
    <p:extLst>
      <p:ext uri="{BB962C8B-B14F-4D97-AF65-F5344CB8AC3E}">
        <p14:creationId xmlns:p14="http://schemas.microsoft.com/office/powerpoint/2010/main" val="42472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1 column with intro text">
    <p:spTree>
      <p:nvGrpSpPr>
        <p:cNvPr id="1" name="Shape 38"/>
        <p:cNvGrpSpPr/>
        <p:nvPr/>
      </p:nvGrpSpPr>
      <p:grpSpPr>
        <a:xfrm>
          <a:off x="0" y="0"/>
          <a:ext cx="0" cy="0"/>
          <a:chOff x="0" y="0"/>
          <a:chExt cx="0" cy="0"/>
        </a:xfrm>
      </p:grpSpPr>
      <p:sp>
        <p:nvSpPr>
          <p:cNvPr id="39" name="Shape 39"/>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algn="ctr"/>
            <a:endParaRPr sz="1800" dirty="0">
              <a:solidFill>
                <a:srgbClr val="FFFFFF"/>
              </a:solidFill>
              <a:latin typeface="Calibri"/>
              <a:ea typeface="Calibri"/>
              <a:cs typeface="Calibri"/>
              <a:sym typeface="Calibri"/>
            </a:endParaRPr>
          </a:p>
        </p:txBody>
      </p:sp>
      <p:sp>
        <p:nvSpPr>
          <p:cNvPr id="40" name="Shape 40"/>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endParaRPr dirty="0"/>
          </a:p>
        </p:txBody>
      </p:sp>
      <p:sp>
        <p:nvSpPr>
          <p:cNvPr id="41" name="Shape 41"/>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3090625" y="575500"/>
            <a:ext cx="5596200" cy="1207800"/>
          </a:xfrm>
          <a:prstGeom prst="rect">
            <a:avLst/>
          </a:prstGeom>
        </p:spPr>
        <p:txBody>
          <a:bodyPr lIns="91425" tIns="91425" rIns="91425" bIns="91425" anchor="t" anchorCtr="0"/>
          <a:lstStyle>
            <a:lvl1pPr lvl="0" rtl="0">
              <a:spcBef>
                <a:spcPts val="0"/>
              </a:spcBef>
              <a:buClr>
                <a:srgbClr val="F67031"/>
              </a:buClr>
              <a:buSzPct val="100000"/>
              <a:buFont typeface="Georgia"/>
              <a:defRPr sz="1600" i="1">
                <a:solidFill>
                  <a:srgbClr val="F67031"/>
                </a:solidFill>
                <a:latin typeface="Georgia"/>
                <a:ea typeface="Georgia"/>
                <a:cs typeface="Georgia"/>
                <a:sym typeface="Georgia"/>
              </a:defRPr>
            </a:lvl1pPr>
            <a:lvl2pPr lvl="1" rtl="0">
              <a:spcBef>
                <a:spcPts val="0"/>
              </a:spcBef>
              <a:buClr>
                <a:srgbClr val="F67031"/>
              </a:buClr>
              <a:buSzPct val="100000"/>
              <a:buFont typeface="Georgia"/>
              <a:defRPr sz="1600"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1600"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1600"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1600"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1600"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1600"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1600"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1600" i="1">
                <a:solidFill>
                  <a:srgbClr val="F67031"/>
                </a:solidFill>
                <a:latin typeface="Georgia"/>
                <a:ea typeface="Georgia"/>
                <a:cs typeface="Georgia"/>
                <a:sym typeface="Georgia"/>
              </a:defRPr>
            </a:lvl9pPr>
          </a:lstStyle>
          <a:p>
            <a:endParaRPr/>
          </a:p>
        </p:txBody>
      </p:sp>
      <p:sp>
        <p:nvSpPr>
          <p:cNvPr id="44" name="Shape 44"/>
          <p:cNvSpPr txBox="1">
            <a:spLocks noGrp="1"/>
          </p:cNvSpPr>
          <p:nvPr>
            <p:ph type="body" idx="2"/>
          </p:nvPr>
        </p:nvSpPr>
        <p:spPr>
          <a:xfrm>
            <a:off x="3090625" y="2004312"/>
            <a:ext cx="5596200" cy="2552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 name="Shape 8"/>
          <p:cNvSpPr txBox="1">
            <a:spLocks noGrp="1"/>
          </p:cNvSpPr>
          <p:nvPr>
            <p:ph type="sldNum" idx="12"/>
          </p:nvPr>
        </p:nvSpPr>
        <p:spPr>
          <a:xfrm>
            <a:off x="8672244" y="4852466"/>
            <a:ext cx="548700" cy="393600"/>
          </a:xfrm>
          <a:prstGeom prst="rect">
            <a:avLst/>
          </a:prstGeom>
          <a:noFill/>
          <a:ln>
            <a:noFill/>
          </a:ln>
        </p:spPr>
        <p:txBody>
          <a:bodyPr lIns="91425" tIns="91425" rIns="91425" bIns="91425" anchor="ctr" anchorCtr="0">
            <a:noAutofit/>
          </a:bodyPr>
          <a:lstStyle>
            <a:lvl1pPr>
              <a:defRPr sz="800"/>
            </a:lvl1pPr>
          </a:lstStyle>
          <a:p>
            <a:pPr algn="r"/>
            <a:fld id="{00000000-1234-1234-1234-123412341234}" type="slidenum">
              <a:rPr lang="en" smtClean="0">
                <a:solidFill>
                  <a:srgbClr val="CCCCCC"/>
                </a:solidFill>
                <a:latin typeface="Nunito Sans"/>
                <a:ea typeface="Nunito Sans"/>
                <a:cs typeface="Nunito Sans"/>
                <a:sym typeface="Nunito Sans"/>
              </a:rPr>
              <a:pPr algn="r"/>
              <a:t>‹#›</a:t>
            </a:fld>
            <a:endParaRPr lang="en" dirty="0">
              <a:solidFill>
                <a:srgbClr val="CCCCCC"/>
              </a:solidFill>
              <a:latin typeface="Nunito Sans"/>
              <a:ea typeface="Nunito Sans"/>
              <a:cs typeface="Nunito Sans"/>
              <a:sym typeface="Nunito Sans"/>
            </a:endParaRPr>
          </a:p>
        </p:txBody>
      </p:sp>
    </p:spTree>
    <p:extLst>
      <p:ext uri="{BB962C8B-B14F-4D97-AF65-F5344CB8AC3E}">
        <p14:creationId xmlns:p14="http://schemas.microsoft.com/office/powerpoint/2010/main" val="2284056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4450" y="575500"/>
            <a:ext cx="2046300" cy="3981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dirty="0"/>
          </a:p>
        </p:txBody>
      </p:sp>
      <p:sp>
        <p:nvSpPr>
          <p:cNvPr id="7" name="Shape 7"/>
          <p:cNvSpPr txBox="1">
            <a:spLocks noGrp="1"/>
          </p:cNvSpPr>
          <p:nvPr>
            <p:ph type="body" idx="1"/>
          </p:nvPr>
        </p:nvSpPr>
        <p:spPr>
          <a:xfrm>
            <a:off x="3090625" y="575500"/>
            <a:ext cx="5596200" cy="3981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a:p>
        </p:txBody>
      </p:sp>
      <p:pic>
        <p:nvPicPr>
          <p:cNvPr id="9" name="Picture 8" descr="Pearl Final eps-2.png"/>
          <p:cNvPicPr>
            <a:picLocks noChangeAspect="1"/>
          </p:cNvPicPr>
          <p:nvPr userDrawn="1"/>
        </p:nvPicPr>
        <p:blipFill rotWithShape="1">
          <a:blip r:embed="rId6" cstate="screen">
            <a:biLevel thresh="25000"/>
            <a:extLst>
              <a:ext uri="{28A0092B-C50C-407E-A947-70E740481C1C}">
                <a14:useLocalDpi xmlns:a14="http://schemas.microsoft.com/office/drawing/2010/main"/>
              </a:ext>
            </a:extLst>
          </a:blip>
          <a:srcRect/>
          <a:stretch/>
        </p:blipFill>
        <p:spPr>
          <a:xfrm>
            <a:off x="0" y="4958238"/>
            <a:ext cx="505151" cy="185212"/>
          </a:xfrm>
          <a:prstGeom prst="rect">
            <a:avLst/>
          </a:prstGeom>
        </p:spPr>
      </p:pic>
      <p:sp>
        <p:nvSpPr>
          <p:cNvPr id="10" name="Shape 8"/>
          <p:cNvSpPr txBox="1">
            <a:spLocks noGrp="1"/>
          </p:cNvSpPr>
          <p:nvPr>
            <p:ph type="sldNum" idx="4"/>
          </p:nvPr>
        </p:nvSpPr>
        <p:spPr>
          <a:xfrm>
            <a:off x="8641453" y="4859921"/>
            <a:ext cx="548700" cy="393600"/>
          </a:xfrm>
          <a:prstGeom prst="rect">
            <a:avLst/>
          </a:prstGeom>
          <a:noFill/>
          <a:ln>
            <a:noFill/>
          </a:ln>
        </p:spPr>
        <p:txBody>
          <a:bodyPr lIns="91425" tIns="91425" rIns="91425" bIns="91425" anchor="ctr" anchorCtr="0">
            <a:noAutofit/>
          </a:bodyPr>
          <a:lstStyle>
            <a:lvl1pPr>
              <a:defRPr sz="400"/>
            </a:lvl1pPr>
          </a:lstStyle>
          <a:p>
            <a:pPr algn="r"/>
            <a:fld id="{00000000-1234-1234-1234-123412341234}" type="slidenum">
              <a:rPr lang="en" smtClean="0">
                <a:solidFill>
                  <a:srgbClr val="CCCCCC"/>
                </a:solidFill>
                <a:latin typeface="Nunito Sans"/>
                <a:ea typeface="Nunito Sans"/>
                <a:cs typeface="Nunito Sans"/>
                <a:sym typeface="Nunito Sans"/>
              </a:rPr>
              <a:pPr algn="r"/>
              <a:t>‹#›</a:t>
            </a:fld>
            <a:endParaRPr lang="en" dirty="0">
              <a:solidFill>
                <a:srgbClr val="CCCCCC"/>
              </a:solidFill>
              <a:latin typeface="Nunito Sans"/>
              <a:ea typeface="Nunito Sans"/>
              <a:cs typeface="Nunito Sans"/>
              <a:sym typeface="Nunito Sans"/>
            </a:endParaRPr>
          </a:p>
        </p:txBody>
      </p:sp>
    </p:spTree>
    <p:extLst>
      <p:ext uri="{BB962C8B-B14F-4D97-AF65-F5344CB8AC3E}">
        <p14:creationId xmlns:p14="http://schemas.microsoft.com/office/powerpoint/2010/main" val="987014689"/>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7" r:id="rId3"/>
    <p:sldLayoutId id="214748372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6554"/>
          <a:stretch/>
        </p:blipFill>
        <p:spPr>
          <a:xfrm>
            <a:off x="12700" y="-337130"/>
            <a:ext cx="9144001" cy="5480630"/>
          </a:xfrm>
          <a:prstGeom prst="rect">
            <a:avLst/>
          </a:prstGeom>
        </p:spPr>
      </p:pic>
      <p:sp>
        <p:nvSpPr>
          <p:cNvPr id="8" name="Slide Number Placeholder 1"/>
          <p:cNvSpPr>
            <a:spLocks noGrp="1"/>
          </p:cNvSpPr>
          <p:nvPr>
            <p:ph type="sldNum" idx="4294967295"/>
          </p:nvPr>
        </p:nvSpPr>
        <p:spPr>
          <a:xfrm>
            <a:off x="8579665" y="4818508"/>
            <a:ext cx="548700" cy="393600"/>
          </a:xfrm>
        </p:spPr>
        <p:txBody>
          <a:bodyPr/>
          <a:lstStyle/>
          <a:p>
            <a:pPr lvl="0" algn="r">
              <a:spcBef>
                <a:spcPts val="0"/>
              </a:spcBef>
              <a:buNone/>
            </a:pPr>
            <a:fld id="{00000000-1234-1234-1234-123412341234}" type="slidenum">
              <a:rPr lang="en" sz="700" smtClean="0">
                <a:solidFill>
                  <a:srgbClr val="CCCCCC"/>
                </a:solidFill>
                <a:latin typeface="Nunito Sans"/>
                <a:ea typeface="Nunito Sans"/>
                <a:cs typeface="Nunito Sans"/>
                <a:sym typeface="Nunito Sans"/>
              </a:rPr>
              <a:t>1</a:t>
            </a:fld>
            <a:endParaRPr lang="en" sz="700" dirty="0">
              <a:solidFill>
                <a:srgbClr val="CCCCCC"/>
              </a:solidFill>
              <a:latin typeface="Nunito Sans"/>
              <a:ea typeface="Nunito Sans"/>
              <a:cs typeface="Nunito Sans"/>
              <a:sym typeface="Nunito Sans"/>
            </a:endParaRPr>
          </a:p>
        </p:txBody>
      </p:sp>
      <p:sp>
        <p:nvSpPr>
          <p:cNvPr id="9" name="TextBox 8"/>
          <p:cNvSpPr txBox="1"/>
          <p:nvPr/>
        </p:nvSpPr>
        <p:spPr>
          <a:xfrm>
            <a:off x="-15634" y="2327302"/>
            <a:ext cx="9143999" cy="2085443"/>
          </a:xfrm>
          <a:prstGeom prst="rect">
            <a:avLst/>
          </a:prstGeom>
          <a:noFill/>
        </p:spPr>
        <p:txBody>
          <a:bodyPr wrap="square" rtlCol="0">
            <a:spAutoFit/>
          </a:bodyPr>
          <a:lstStyle/>
          <a:p>
            <a:pPr algn="ctr">
              <a:lnSpc>
                <a:spcPct val="150000"/>
              </a:lnSpc>
            </a:pPr>
            <a:r>
              <a:rPr lang="en-US" sz="2400" b="1" dirty="0">
                <a:solidFill>
                  <a:srgbClr val="FFFFFF"/>
                </a:solidFill>
                <a:latin typeface="Archivo" panose="020B0503020202020B04" pitchFamily="34" charset="77"/>
              </a:rPr>
              <a:t>Pearl Strategy &amp; Innovation Design</a:t>
            </a:r>
          </a:p>
          <a:p>
            <a:pPr algn="ctr">
              <a:lnSpc>
                <a:spcPct val="150000"/>
              </a:lnSpc>
            </a:pPr>
            <a:r>
              <a:rPr lang="en-US" sz="2400" b="1" dirty="0">
                <a:solidFill>
                  <a:srgbClr val="FFFFFF"/>
                </a:solidFill>
                <a:latin typeface="Archivo" panose="020B0503020202020B04" pitchFamily="34" charset="77"/>
              </a:rPr>
              <a:t>Online Innovation Idea Generation </a:t>
            </a:r>
          </a:p>
          <a:p>
            <a:pPr algn="ctr">
              <a:lnSpc>
                <a:spcPct val="150000"/>
              </a:lnSpc>
            </a:pPr>
            <a:r>
              <a:rPr lang="en-US" sz="2400" b="1" dirty="0">
                <a:solidFill>
                  <a:srgbClr val="FFFFFF"/>
                </a:solidFill>
                <a:latin typeface="Archivo" panose="020B0503020202020B04" pitchFamily="34" charset="77"/>
              </a:rPr>
              <a:t> </a:t>
            </a:r>
          </a:p>
          <a:p>
            <a:pPr algn="ctr">
              <a:lnSpc>
                <a:spcPct val="150000"/>
              </a:lnSpc>
            </a:pPr>
            <a:endParaRPr lang="en-US" sz="1600" b="1" dirty="0">
              <a:solidFill>
                <a:srgbClr val="FFFFFF"/>
              </a:solidFill>
              <a:latin typeface="Archivo" panose="020B0503020202020B04" pitchFamily="34" charset="77"/>
            </a:endParaRPr>
          </a:p>
        </p:txBody>
      </p:sp>
      <p:pic>
        <p:nvPicPr>
          <p:cNvPr id="7" name="Picture 6"/>
          <p:cNvPicPr>
            <a:picLocks noChangeAspect="1"/>
          </p:cNvPicPr>
          <p:nvPr/>
        </p:nvPicPr>
        <p:blipFill>
          <a:blip r:embed="rId4"/>
          <a:stretch>
            <a:fillRect/>
          </a:stretch>
        </p:blipFill>
        <p:spPr>
          <a:xfrm>
            <a:off x="3704734" y="3855500"/>
            <a:ext cx="1514326" cy="479384"/>
          </a:xfrm>
          <a:prstGeom prst="rect">
            <a:avLst/>
          </a:prstGeom>
        </p:spPr>
      </p:pic>
    </p:spTree>
    <p:extLst>
      <p:ext uri="{BB962C8B-B14F-4D97-AF65-F5344CB8AC3E}">
        <p14:creationId xmlns:p14="http://schemas.microsoft.com/office/powerpoint/2010/main" val="168030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Slide Number Placeholder 1"/>
          <p:cNvSpPr>
            <a:spLocks noGrp="1"/>
          </p:cNvSpPr>
          <p:nvPr>
            <p:ph type="sldNum" idx="12"/>
          </p:nvPr>
        </p:nvSpPr>
        <p:spPr>
          <a:xfrm>
            <a:off x="8579665" y="4818508"/>
            <a:ext cx="548700" cy="393600"/>
          </a:xfrm>
          <a:prstGeom prst="rect">
            <a:avLst/>
          </a:prstGeom>
        </p:spPr>
        <p:txBody>
          <a:bodyPr/>
          <a:lstStyle/>
          <a:p>
            <a:pPr algn="r"/>
            <a:fld id="{00000000-1234-1234-1234-123412341234}" type="slidenum">
              <a:rPr lang="en" sz="1000">
                <a:solidFill>
                  <a:srgbClr val="CCCCCC"/>
                </a:solidFill>
                <a:latin typeface="Nunito Sans"/>
                <a:ea typeface="Nunito Sans"/>
                <a:cs typeface="Nunito Sans"/>
                <a:sym typeface="Nunito Sans"/>
              </a:rPr>
              <a:pPr algn="r"/>
              <a:t>2</a:t>
            </a:fld>
            <a:endParaRPr lang="en" sz="1000" dirty="0">
              <a:solidFill>
                <a:srgbClr val="CCCCCC"/>
              </a:solidFill>
              <a:latin typeface="Nunito Sans"/>
              <a:ea typeface="Nunito Sans"/>
              <a:cs typeface="Nunito Sans"/>
              <a:sym typeface="Nunito Sans"/>
            </a:endParaRPr>
          </a:p>
        </p:txBody>
      </p:sp>
      <p:sp>
        <p:nvSpPr>
          <p:cNvPr id="17" name="Rectangle 16"/>
          <p:cNvSpPr/>
          <p:nvPr/>
        </p:nvSpPr>
        <p:spPr>
          <a:xfrm>
            <a:off x="5778501" y="154030"/>
            <a:ext cx="3307187" cy="1785104"/>
          </a:xfrm>
          <a:prstGeom prst="rect">
            <a:avLst/>
          </a:prstGeom>
        </p:spPr>
        <p:txBody>
          <a:bodyPr wrap="square" lIns="91438" tIns="45719" rIns="91438" bIns="45719">
            <a:spAutoFit/>
          </a:bodyPr>
          <a:lstStyle/>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269868" lvl="4" indent="-92073">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p:txBody>
      </p:sp>
      <p:sp>
        <p:nvSpPr>
          <p:cNvPr id="31" name="TextBox 30">
            <a:extLst>
              <a:ext uri="{FF2B5EF4-FFF2-40B4-BE49-F238E27FC236}">
                <a16:creationId xmlns:a16="http://schemas.microsoft.com/office/drawing/2014/main" id="{7AFF5C49-84A7-2F4E-AF9E-A09C6BD17DF9}"/>
              </a:ext>
            </a:extLst>
          </p:cNvPr>
          <p:cNvSpPr txBox="1"/>
          <p:nvPr/>
        </p:nvSpPr>
        <p:spPr>
          <a:xfrm>
            <a:off x="4200582" y="2613871"/>
            <a:ext cx="1525657" cy="2075633"/>
          </a:xfrm>
          <a:prstGeom prst="rect">
            <a:avLst/>
          </a:prstGeom>
          <a:noFill/>
        </p:spPr>
        <p:txBody>
          <a:bodyPr wrap="square" rtlCol="0">
            <a:spAutoFit/>
          </a:bodyPr>
          <a:lstStyle/>
          <a:p>
            <a:pPr algn="ctr">
              <a:lnSpc>
                <a:spcPct val="120000"/>
              </a:lnSpc>
            </a:pPr>
            <a:r>
              <a:rPr lang="en-US" sz="900" dirty="0">
                <a:solidFill>
                  <a:schemeClr val="tx1"/>
                </a:solidFill>
                <a:latin typeface="Archivo" panose="020B0503020202020B04" pitchFamily="34" charset="77"/>
                <a:ea typeface="Hiragino Sans GB W6"/>
                <a:cs typeface="Hiragino Sans GB W6"/>
              </a:rPr>
              <a:t>We dig deeper for consumer &amp; human insights as foundational building blocks to a resonant relationship between your brand &amp; consumer. This would include qualitative research. This would also include conducting a trends analysis category and other Related Worlds  prior to any research. </a:t>
            </a:r>
          </a:p>
        </p:txBody>
      </p:sp>
      <p:pic>
        <p:nvPicPr>
          <p:cNvPr id="32" name="Content Placeholder 3">
            <a:extLst>
              <a:ext uri="{FF2B5EF4-FFF2-40B4-BE49-F238E27FC236}">
                <a16:creationId xmlns:a16="http://schemas.microsoft.com/office/drawing/2014/main" id="{3055EBCC-3DC1-A347-B5F3-DFD282335E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36169" y="1252681"/>
            <a:ext cx="1058661" cy="1098610"/>
          </a:xfrm>
          <a:prstGeom prst="rect">
            <a:avLst/>
          </a:prstGeom>
          <a:noFill/>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E6556540-CCC8-5D49-A11C-0E82F351B79A}"/>
              </a:ext>
            </a:extLst>
          </p:cNvPr>
          <p:cNvSpPr txBox="1"/>
          <p:nvPr/>
        </p:nvSpPr>
        <p:spPr>
          <a:xfrm>
            <a:off x="2540053" y="2613871"/>
            <a:ext cx="1459942" cy="1410835"/>
          </a:xfrm>
          <a:prstGeom prst="rect">
            <a:avLst/>
          </a:prstGeom>
          <a:noFill/>
        </p:spPr>
        <p:txBody>
          <a:bodyPr wrap="square" rtlCol="0">
            <a:spAutoFit/>
          </a:bodyPr>
          <a:lstStyle/>
          <a:p>
            <a:pPr algn="ctr">
              <a:lnSpc>
                <a:spcPct val="120000"/>
              </a:lnSpc>
            </a:pPr>
            <a:r>
              <a:rPr lang="en-US" sz="900" dirty="0">
                <a:solidFill>
                  <a:schemeClr val="tx1"/>
                </a:solidFill>
                <a:latin typeface="Archivo" panose="020B0503020202020B04" pitchFamily="34" charset="77"/>
                <a:ea typeface="Hiragino Sans GB W6"/>
                <a:cs typeface="Hiragino Sans GB W6"/>
              </a:rPr>
              <a:t>We invest the time to understand your market, and business to solve your innovation goals with growth in mind. We leverage your current internal data to set up the context for the project. </a:t>
            </a:r>
          </a:p>
        </p:txBody>
      </p:sp>
      <p:pic>
        <p:nvPicPr>
          <p:cNvPr id="34" name="Content Placeholder 3">
            <a:extLst>
              <a:ext uri="{FF2B5EF4-FFF2-40B4-BE49-F238E27FC236}">
                <a16:creationId xmlns:a16="http://schemas.microsoft.com/office/drawing/2014/main" id="{0A9FDEB1-DE92-F043-8195-0B730C5A99E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53259" y="1243206"/>
            <a:ext cx="1026232" cy="1071934"/>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E3E7FC9-1B83-1842-8703-4B88A684E0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27280" y="1263379"/>
            <a:ext cx="1246189" cy="978244"/>
          </a:xfrm>
          <a:prstGeom prst="rect">
            <a:avLst/>
          </a:prstGeom>
          <a:ln>
            <a:noFill/>
          </a:ln>
          <a:effectLst>
            <a:outerShdw blurRad="292100" dist="139700" dir="2700000" algn="tl" rotWithShape="0">
              <a:srgbClr val="333333">
                <a:alpha val="65000"/>
              </a:srgbClr>
            </a:outerShdw>
          </a:effectLst>
        </p:spPr>
      </p:pic>
      <p:grpSp>
        <p:nvGrpSpPr>
          <p:cNvPr id="36" name="Group 35">
            <a:extLst>
              <a:ext uri="{FF2B5EF4-FFF2-40B4-BE49-F238E27FC236}">
                <a16:creationId xmlns:a16="http://schemas.microsoft.com/office/drawing/2014/main" id="{315FCC7B-D033-3C4F-8E56-FC292BC6CF51}"/>
              </a:ext>
            </a:extLst>
          </p:cNvPr>
          <p:cNvGrpSpPr/>
          <p:nvPr/>
        </p:nvGrpSpPr>
        <p:grpSpPr>
          <a:xfrm>
            <a:off x="7559437" y="372567"/>
            <a:ext cx="1508857" cy="727029"/>
            <a:chOff x="1563787" y="480416"/>
            <a:chExt cx="1205365" cy="800481"/>
          </a:xfrm>
          <a:solidFill>
            <a:srgbClr val="FF6600"/>
          </a:solidFill>
        </p:grpSpPr>
        <p:sp>
          <p:nvSpPr>
            <p:cNvPr id="37" name="Rounded Rectangle 36">
              <a:extLst>
                <a:ext uri="{FF2B5EF4-FFF2-40B4-BE49-F238E27FC236}">
                  <a16:creationId xmlns:a16="http://schemas.microsoft.com/office/drawing/2014/main" id="{22E29E69-7D07-1F4F-9C8D-D2BC3F1A369C}"/>
                </a:ext>
              </a:extLst>
            </p:cNvPr>
            <p:cNvSpPr/>
            <p:nvPr/>
          </p:nvSpPr>
          <p:spPr>
            <a:xfrm>
              <a:off x="1563787"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38" name="Rounded Rectangle 4">
              <a:extLst>
                <a:ext uri="{FF2B5EF4-FFF2-40B4-BE49-F238E27FC236}">
                  <a16:creationId xmlns:a16="http://schemas.microsoft.com/office/drawing/2014/main" id="{B71AEF5A-7367-2249-B0A3-66F8CABA6676}"/>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Internal Review of Ideas and Capabilities </a:t>
              </a:r>
            </a:p>
          </p:txBody>
        </p:sp>
      </p:grpSp>
      <p:grpSp>
        <p:nvGrpSpPr>
          <p:cNvPr id="39" name="Group 38">
            <a:extLst>
              <a:ext uri="{FF2B5EF4-FFF2-40B4-BE49-F238E27FC236}">
                <a16:creationId xmlns:a16="http://schemas.microsoft.com/office/drawing/2014/main" id="{47D338E8-BA7C-DF4E-9E1C-B4149F6CA16F}"/>
              </a:ext>
            </a:extLst>
          </p:cNvPr>
          <p:cNvGrpSpPr/>
          <p:nvPr/>
        </p:nvGrpSpPr>
        <p:grpSpPr>
          <a:xfrm>
            <a:off x="4187271" y="381327"/>
            <a:ext cx="1508857" cy="727029"/>
            <a:chOff x="1546443" y="480416"/>
            <a:chExt cx="1205365" cy="800481"/>
          </a:xfrm>
          <a:solidFill>
            <a:srgbClr val="FF6600"/>
          </a:solidFill>
        </p:grpSpPr>
        <p:sp>
          <p:nvSpPr>
            <p:cNvPr id="40" name="Rounded Rectangle 39">
              <a:extLst>
                <a:ext uri="{FF2B5EF4-FFF2-40B4-BE49-F238E27FC236}">
                  <a16:creationId xmlns:a16="http://schemas.microsoft.com/office/drawing/2014/main" id="{F2C121FB-9220-E744-BCD5-5B35BD054C86}"/>
                </a:ext>
              </a:extLst>
            </p:cNvPr>
            <p:cNvSpPr/>
            <p:nvPr/>
          </p:nvSpPr>
          <p:spPr>
            <a:xfrm>
              <a:off x="1546443"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1" name="Rounded Rectangle 4">
              <a:extLst>
                <a:ext uri="{FF2B5EF4-FFF2-40B4-BE49-F238E27FC236}">
                  <a16:creationId xmlns:a16="http://schemas.microsoft.com/office/drawing/2014/main" id="{13EBD76A-DB2E-504F-B08D-AE3801C93917}"/>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Deeper Insights</a:t>
              </a:r>
            </a:p>
          </p:txBody>
        </p:sp>
      </p:grpSp>
      <p:grpSp>
        <p:nvGrpSpPr>
          <p:cNvPr id="42" name="Group 41">
            <a:extLst>
              <a:ext uri="{FF2B5EF4-FFF2-40B4-BE49-F238E27FC236}">
                <a16:creationId xmlns:a16="http://schemas.microsoft.com/office/drawing/2014/main" id="{DC07B044-BEB6-1E44-9403-A5B0732C60B2}"/>
              </a:ext>
            </a:extLst>
          </p:cNvPr>
          <p:cNvGrpSpPr/>
          <p:nvPr/>
        </p:nvGrpSpPr>
        <p:grpSpPr>
          <a:xfrm>
            <a:off x="2599321" y="372567"/>
            <a:ext cx="1508857" cy="727029"/>
            <a:chOff x="1563787" y="480416"/>
            <a:chExt cx="1205365" cy="800481"/>
          </a:xfrm>
          <a:solidFill>
            <a:srgbClr val="FF6600"/>
          </a:solidFill>
        </p:grpSpPr>
        <p:sp>
          <p:nvSpPr>
            <p:cNvPr id="43" name="Rounded Rectangle 42">
              <a:extLst>
                <a:ext uri="{FF2B5EF4-FFF2-40B4-BE49-F238E27FC236}">
                  <a16:creationId xmlns:a16="http://schemas.microsoft.com/office/drawing/2014/main" id="{D78B1493-90F4-A34B-95D4-625BF8504A0D}"/>
                </a:ext>
              </a:extLst>
            </p:cNvPr>
            <p:cNvSpPr/>
            <p:nvPr/>
          </p:nvSpPr>
          <p:spPr>
            <a:xfrm>
              <a:off x="1563787"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4" name="Rounded Rectangle 4">
              <a:extLst>
                <a:ext uri="{FF2B5EF4-FFF2-40B4-BE49-F238E27FC236}">
                  <a16:creationId xmlns:a16="http://schemas.microsoft.com/office/drawing/2014/main" id="{6BA735D3-5098-3741-9DBA-682A7122B3B7}"/>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Business Understanding</a:t>
              </a:r>
            </a:p>
          </p:txBody>
        </p:sp>
      </p:grpSp>
      <p:grpSp>
        <p:nvGrpSpPr>
          <p:cNvPr id="45" name="Group 44">
            <a:extLst>
              <a:ext uri="{FF2B5EF4-FFF2-40B4-BE49-F238E27FC236}">
                <a16:creationId xmlns:a16="http://schemas.microsoft.com/office/drawing/2014/main" id="{F40F83AB-A2C7-534F-B6AA-2A161DCEC97A}"/>
              </a:ext>
            </a:extLst>
          </p:cNvPr>
          <p:cNvGrpSpPr/>
          <p:nvPr/>
        </p:nvGrpSpPr>
        <p:grpSpPr>
          <a:xfrm>
            <a:off x="5910453" y="373244"/>
            <a:ext cx="1508857" cy="727029"/>
            <a:chOff x="1546443" y="480416"/>
            <a:chExt cx="1205365" cy="800481"/>
          </a:xfrm>
          <a:solidFill>
            <a:srgbClr val="FF6600"/>
          </a:solidFill>
        </p:grpSpPr>
        <p:sp>
          <p:nvSpPr>
            <p:cNvPr id="46" name="Rounded Rectangle 45">
              <a:extLst>
                <a:ext uri="{FF2B5EF4-FFF2-40B4-BE49-F238E27FC236}">
                  <a16:creationId xmlns:a16="http://schemas.microsoft.com/office/drawing/2014/main" id="{E3977A0C-49A3-7142-9668-5E9542DA4E4A}"/>
                </a:ext>
              </a:extLst>
            </p:cNvPr>
            <p:cNvSpPr/>
            <p:nvPr/>
          </p:nvSpPr>
          <p:spPr>
            <a:xfrm>
              <a:off x="1546443"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7" name="Rounded Rectangle 4">
              <a:extLst>
                <a:ext uri="{FF2B5EF4-FFF2-40B4-BE49-F238E27FC236}">
                  <a16:creationId xmlns:a16="http://schemas.microsoft.com/office/drawing/2014/main" id="{7922C18B-5C56-3540-BC4C-F574D44DC469}"/>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Activation of Creative Thinking</a:t>
              </a:r>
            </a:p>
          </p:txBody>
        </p:sp>
      </p:grpSp>
      <p:sp>
        <p:nvSpPr>
          <p:cNvPr id="48" name="Rectangle 47">
            <a:extLst>
              <a:ext uri="{FF2B5EF4-FFF2-40B4-BE49-F238E27FC236}">
                <a16:creationId xmlns:a16="http://schemas.microsoft.com/office/drawing/2014/main" id="{F9A320A4-2A28-A943-BF90-C3300149B468}"/>
              </a:ext>
            </a:extLst>
          </p:cNvPr>
          <p:cNvSpPr/>
          <p:nvPr/>
        </p:nvSpPr>
        <p:spPr>
          <a:xfrm>
            <a:off x="5976337" y="2613872"/>
            <a:ext cx="1533519" cy="1244636"/>
          </a:xfrm>
          <a:prstGeom prst="rect">
            <a:avLst/>
          </a:prstGeom>
        </p:spPr>
        <p:txBody>
          <a:bodyPr wrap="square">
            <a:spAutoFit/>
          </a:bodyPr>
          <a:lstStyle/>
          <a:p>
            <a:pPr algn="ctr">
              <a:lnSpc>
                <a:spcPct val="120000"/>
              </a:lnSpc>
            </a:pPr>
            <a:r>
              <a:rPr lang="en-US" sz="900" dirty="0">
                <a:solidFill>
                  <a:schemeClr val="tx1"/>
                </a:solidFill>
                <a:latin typeface="Archivo" panose="020B0503020202020B04" pitchFamily="34" charset="77"/>
                <a:ea typeface="Hiragino Sans GB W6"/>
                <a:cs typeface="Hiragino Sans GB W6"/>
              </a:rPr>
              <a:t>We create an online group of creative professionals across the world,  in all walks of life, to create innovation ideas.  They work through the creative process with your goals in mind. </a:t>
            </a:r>
          </a:p>
        </p:txBody>
      </p:sp>
      <p:sp>
        <p:nvSpPr>
          <p:cNvPr id="49" name="Rectangle 48">
            <a:extLst>
              <a:ext uri="{FF2B5EF4-FFF2-40B4-BE49-F238E27FC236}">
                <a16:creationId xmlns:a16="http://schemas.microsoft.com/office/drawing/2014/main" id="{A3FD4122-875C-5C4A-82FE-AA63355889DC}"/>
              </a:ext>
            </a:extLst>
          </p:cNvPr>
          <p:cNvSpPr/>
          <p:nvPr/>
        </p:nvSpPr>
        <p:spPr>
          <a:xfrm>
            <a:off x="7602117" y="2613871"/>
            <a:ext cx="1494862" cy="1244636"/>
          </a:xfrm>
          <a:prstGeom prst="rect">
            <a:avLst/>
          </a:prstGeom>
        </p:spPr>
        <p:txBody>
          <a:bodyPr wrap="square">
            <a:spAutoFit/>
          </a:bodyPr>
          <a:lstStyle/>
          <a:p>
            <a:pPr algn="ctr">
              <a:lnSpc>
                <a:spcPct val="120000"/>
              </a:lnSpc>
            </a:pPr>
            <a:r>
              <a:rPr lang="en-US" sz="900" dirty="0">
                <a:solidFill>
                  <a:schemeClr val="tx1"/>
                </a:solidFill>
                <a:latin typeface="Archivo" panose="020B0503020202020B04" pitchFamily="34" charset="77"/>
                <a:ea typeface="Hiragino Sans GB W6"/>
                <a:cs typeface="Hiragino Sans GB W6"/>
              </a:rPr>
              <a:t>We with your team evaluate the ideas to ensure they meet your business and innovation strategy, goals, and your internal capabilities and resourcing requirements. </a:t>
            </a:r>
          </a:p>
        </p:txBody>
      </p:sp>
      <p:pic>
        <p:nvPicPr>
          <p:cNvPr id="3" name="Picture 2" descr="A diagram of a brain&#10;&#10;Description automatically generated">
            <a:extLst>
              <a:ext uri="{FF2B5EF4-FFF2-40B4-BE49-F238E27FC236}">
                <a16:creationId xmlns:a16="http://schemas.microsoft.com/office/drawing/2014/main" id="{DAF8F350-5067-0DDC-8E90-09B04E4DA2C4}"/>
              </a:ext>
            </a:extLst>
          </p:cNvPr>
          <p:cNvPicPr>
            <a:picLocks noChangeAspect="1"/>
          </p:cNvPicPr>
          <p:nvPr/>
        </p:nvPicPr>
        <p:blipFill>
          <a:blip r:embed="rId6"/>
          <a:stretch>
            <a:fillRect/>
          </a:stretch>
        </p:blipFill>
        <p:spPr>
          <a:xfrm>
            <a:off x="6037920" y="1263379"/>
            <a:ext cx="1354187" cy="1018265"/>
          </a:xfrm>
          <a:prstGeom prst="rect">
            <a:avLst/>
          </a:prstGeom>
        </p:spPr>
      </p:pic>
      <p:pic>
        <p:nvPicPr>
          <p:cNvPr id="4" name="Picture 3">
            <a:extLst>
              <a:ext uri="{FF2B5EF4-FFF2-40B4-BE49-F238E27FC236}">
                <a16:creationId xmlns:a16="http://schemas.microsoft.com/office/drawing/2014/main" id="{598989C5-AD1B-229E-938A-B705122555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1411"/>
            <a:ext cx="2550407" cy="6858000"/>
          </a:xfrm>
          <a:prstGeom prst="rect">
            <a:avLst/>
          </a:prstGeom>
        </p:spPr>
      </p:pic>
    </p:spTree>
    <p:extLst>
      <p:ext uri="{BB962C8B-B14F-4D97-AF65-F5344CB8AC3E}">
        <p14:creationId xmlns:p14="http://schemas.microsoft.com/office/powerpoint/2010/main" val="28132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Slide Number Placeholder 1"/>
          <p:cNvSpPr>
            <a:spLocks noGrp="1"/>
          </p:cNvSpPr>
          <p:nvPr>
            <p:ph type="sldNum" idx="12"/>
          </p:nvPr>
        </p:nvSpPr>
        <p:spPr>
          <a:xfrm>
            <a:off x="8579665" y="4818508"/>
            <a:ext cx="548700" cy="393600"/>
          </a:xfrm>
          <a:prstGeom prst="rect">
            <a:avLst/>
          </a:prstGeom>
        </p:spPr>
        <p:txBody>
          <a:bodyPr/>
          <a:lstStyle/>
          <a:p>
            <a:pPr algn="r"/>
            <a:fld id="{00000000-1234-1234-1234-123412341234}" type="slidenum">
              <a:rPr lang="en" sz="1000">
                <a:solidFill>
                  <a:srgbClr val="CCCCCC"/>
                </a:solidFill>
                <a:latin typeface="Nunito Sans"/>
                <a:ea typeface="Nunito Sans"/>
                <a:cs typeface="Nunito Sans"/>
                <a:sym typeface="Nunito Sans"/>
              </a:rPr>
              <a:pPr algn="r"/>
              <a:t>3</a:t>
            </a:fld>
            <a:endParaRPr lang="en" sz="1000" dirty="0">
              <a:solidFill>
                <a:srgbClr val="CCCCCC"/>
              </a:solidFill>
              <a:latin typeface="Nunito Sans"/>
              <a:ea typeface="Nunito Sans"/>
              <a:cs typeface="Nunito Sans"/>
              <a:sym typeface="Nunito Sans"/>
            </a:endParaRPr>
          </a:p>
        </p:txBody>
      </p:sp>
      <p:sp>
        <p:nvSpPr>
          <p:cNvPr id="17" name="Rectangle 16"/>
          <p:cNvSpPr/>
          <p:nvPr/>
        </p:nvSpPr>
        <p:spPr>
          <a:xfrm>
            <a:off x="5778501" y="154030"/>
            <a:ext cx="3307187" cy="1785104"/>
          </a:xfrm>
          <a:prstGeom prst="rect">
            <a:avLst/>
          </a:prstGeom>
        </p:spPr>
        <p:txBody>
          <a:bodyPr wrap="square" lIns="91438" tIns="45719" rIns="91438" bIns="45719">
            <a:spAutoFit/>
          </a:bodyPr>
          <a:lstStyle/>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269868" lvl="4" indent="-92073">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p:txBody>
      </p:sp>
      <p:sp>
        <p:nvSpPr>
          <p:cNvPr id="33" name="TextBox 32">
            <a:extLst>
              <a:ext uri="{FF2B5EF4-FFF2-40B4-BE49-F238E27FC236}">
                <a16:creationId xmlns:a16="http://schemas.microsoft.com/office/drawing/2014/main" id="{E6556540-CCC8-5D49-A11C-0E82F351B79A}"/>
              </a:ext>
            </a:extLst>
          </p:cNvPr>
          <p:cNvSpPr txBox="1"/>
          <p:nvPr/>
        </p:nvSpPr>
        <p:spPr>
          <a:xfrm>
            <a:off x="2912335" y="2452949"/>
            <a:ext cx="1459942" cy="1078437"/>
          </a:xfrm>
          <a:prstGeom prst="rect">
            <a:avLst/>
          </a:prstGeom>
          <a:noFill/>
        </p:spPr>
        <p:txBody>
          <a:bodyPr wrap="square" rtlCol="0">
            <a:spAutoFit/>
          </a:bodyPr>
          <a:lstStyle/>
          <a:p>
            <a:pPr algn="ctr">
              <a:lnSpc>
                <a:spcPct val="120000"/>
              </a:lnSpc>
            </a:pPr>
            <a:r>
              <a:rPr lang="en-US" sz="900" dirty="0">
                <a:solidFill>
                  <a:schemeClr val="tx1"/>
                </a:solidFill>
                <a:latin typeface="Archivo" panose="020B0503020202020B04" pitchFamily="34" charset="77"/>
                <a:ea typeface="Hiragino Sans GB W6"/>
                <a:cs typeface="Hiragino Sans GB W6"/>
              </a:rPr>
              <a:t>We provide quantitative research solutions to evaluate concept appeal and business evaluation of revenue generation to drive your growth goals. </a:t>
            </a:r>
            <a:endParaRPr lang="en-US" sz="900" b="1" dirty="0">
              <a:solidFill>
                <a:schemeClr val="tx1"/>
              </a:solidFill>
              <a:latin typeface="Archivo" panose="020B0503020202020B04" pitchFamily="34" charset="77"/>
              <a:ea typeface="Hiragino Sans GB W6"/>
              <a:cs typeface="Hiragino Sans GB W6"/>
            </a:endParaRPr>
          </a:p>
        </p:txBody>
      </p:sp>
      <p:grpSp>
        <p:nvGrpSpPr>
          <p:cNvPr id="42" name="Group 41">
            <a:extLst>
              <a:ext uri="{FF2B5EF4-FFF2-40B4-BE49-F238E27FC236}">
                <a16:creationId xmlns:a16="http://schemas.microsoft.com/office/drawing/2014/main" id="{DC07B044-BEB6-1E44-9403-A5B0732C60B2}"/>
              </a:ext>
            </a:extLst>
          </p:cNvPr>
          <p:cNvGrpSpPr/>
          <p:nvPr/>
        </p:nvGrpSpPr>
        <p:grpSpPr>
          <a:xfrm>
            <a:off x="2887878" y="214249"/>
            <a:ext cx="1508857" cy="727029"/>
            <a:chOff x="1563787" y="480416"/>
            <a:chExt cx="1205365" cy="800481"/>
          </a:xfrm>
          <a:solidFill>
            <a:srgbClr val="FF6600"/>
          </a:solidFill>
        </p:grpSpPr>
        <p:sp>
          <p:nvSpPr>
            <p:cNvPr id="43" name="Rounded Rectangle 42">
              <a:extLst>
                <a:ext uri="{FF2B5EF4-FFF2-40B4-BE49-F238E27FC236}">
                  <a16:creationId xmlns:a16="http://schemas.microsoft.com/office/drawing/2014/main" id="{D78B1493-90F4-A34B-95D4-625BF8504A0D}"/>
                </a:ext>
              </a:extLst>
            </p:cNvPr>
            <p:cNvSpPr/>
            <p:nvPr/>
          </p:nvSpPr>
          <p:spPr>
            <a:xfrm>
              <a:off x="1563787"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4" name="Rounded Rectangle 4">
              <a:extLst>
                <a:ext uri="{FF2B5EF4-FFF2-40B4-BE49-F238E27FC236}">
                  <a16:creationId xmlns:a16="http://schemas.microsoft.com/office/drawing/2014/main" id="{6BA735D3-5098-3741-9DBA-682A7122B3B7}"/>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Size of the Prize </a:t>
              </a:r>
            </a:p>
          </p:txBody>
        </p:sp>
      </p:grpSp>
      <p:pic>
        <p:nvPicPr>
          <p:cNvPr id="5" name="Picture 4" descr="A group of people with a magnifying glass and a calculator&#10;&#10;Description automatically generated">
            <a:extLst>
              <a:ext uri="{FF2B5EF4-FFF2-40B4-BE49-F238E27FC236}">
                <a16:creationId xmlns:a16="http://schemas.microsoft.com/office/drawing/2014/main" id="{3C829611-4D26-30C7-B314-981302B3CB3E}"/>
              </a:ext>
            </a:extLst>
          </p:cNvPr>
          <p:cNvPicPr>
            <a:picLocks noChangeAspect="1"/>
          </p:cNvPicPr>
          <p:nvPr/>
        </p:nvPicPr>
        <p:blipFill>
          <a:blip r:embed="rId3"/>
          <a:stretch>
            <a:fillRect/>
          </a:stretch>
        </p:blipFill>
        <p:spPr>
          <a:xfrm>
            <a:off x="2810336" y="1219293"/>
            <a:ext cx="1663940" cy="955641"/>
          </a:xfrm>
          <a:prstGeom prst="rect">
            <a:avLst/>
          </a:prstGeom>
        </p:spPr>
      </p:pic>
      <p:pic>
        <p:nvPicPr>
          <p:cNvPr id="7" name="Picture 6">
            <a:extLst>
              <a:ext uri="{FF2B5EF4-FFF2-40B4-BE49-F238E27FC236}">
                <a16:creationId xmlns:a16="http://schemas.microsoft.com/office/drawing/2014/main" id="{CAF58BF2-42D3-E921-804F-6BB73D9EC8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1" y="-70560"/>
            <a:ext cx="2643486" cy="6858000"/>
          </a:xfrm>
          <a:prstGeom prst="rect">
            <a:avLst/>
          </a:prstGeom>
        </p:spPr>
      </p:pic>
    </p:spTree>
    <p:extLst>
      <p:ext uri="{BB962C8B-B14F-4D97-AF65-F5344CB8AC3E}">
        <p14:creationId xmlns:p14="http://schemas.microsoft.com/office/powerpoint/2010/main" val="421566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Slide Number Placeholder 1"/>
          <p:cNvSpPr>
            <a:spLocks noGrp="1"/>
          </p:cNvSpPr>
          <p:nvPr>
            <p:ph type="sldNum" idx="12"/>
          </p:nvPr>
        </p:nvSpPr>
        <p:spPr>
          <a:xfrm>
            <a:off x="8579665" y="4818508"/>
            <a:ext cx="548700" cy="393600"/>
          </a:xfrm>
          <a:prstGeom prst="rect">
            <a:avLst/>
          </a:prstGeom>
        </p:spPr>
        <p:txBody>
          <a:bodyPr/>
          <a:lstStyle/>
          <a:p>
            <a:pPr algn="r"/>
            <a:fld id="{00000000-1234-1234-1234-123412341234}" type="slidenum">
              <a:rPr lang="en" sz="1000">
                <a:solidFill>
                  <a:srgbClr val="CCCCCC"/>
                </a:solidFill>
                <a:latin typeface="Nunito Sans"/>
                <a:ea typeface="Nunito Sans"/>
                <a:cs typeface="Nunito Sans"/>
                <a:sym typeface="Nunito Sans"/>
              </a:rPr>
              <a:pPr algn="r"/>
              <a:t>4</a:t>
            </a:fld>
            <a:endParaRPr lang="en" sz="1000" dirty="0">
              <a:solidFill>
                <a:srgbClr val="CCCCCC"/>
              </a:solidFill>
              <a:latin typeface="Nunito Sans"/>
              <a:ea typeface="Nunito Sans"/>
              <a:cs typeface="Nunito Sans"/>
              <a:sym typeface="Nunito Sans"/>
            </a:endParaRPr>
          </a:p>
        </p:txBody>
      </p:sp>
      <p:sp>
        <p:nvSpPr>
          <p:cNvPr id="17" name="Rectangle 16"/>
          <p:cNvSpPr/>
          <p:nvPr/>
        </p:nvSpPr>
        <p:spPr>
          <a:xfrm>
            <a:off x="5778501" y="154030"/>
            <a:ext cx="3307187" cy="1785104"/>
          </a:xfrm>
          <a:prstGeom prst="rect">
            <a:avLst/>
          </a:prstGeom>
        </p:spPr>
        <p:txBody>
          <a:bodyPr wrap="square" lIns="91438" tIns="45719" rIns="91438" bIns="45719">
            <a:spAutoFit/>
          </a:bodyPr>
          <a:lstStyle/>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269868" lvl="4" indent="-92073">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p:txBody>
      </p:sp>
      <p:sp>
        <p:nvSpPr>
          <p:cNvPr id="33" name="TextBox 32">
            <a:extLst>
              <a:ext uri="{FF2B5EF4-FFF2-40B4-BE49-F238E27FC236}">
                <a16:creationId xmlns:a16="http://schemas.microsoft.com/office/drawing/2014/main" id="{E6556540-CCC8-5D49-A11C-0E82F351B79A}"/>
              </a:ext>
            </a:extLst>
          </p:cNvPr>
          <p:cNvSpPr txBox="1"/>
          <p:nvPr/>
        </p:nvSpPr>
        <p:spPr>
          <a:xfrm>
            <a:off x="3462864" y="2349109"/>
            <a:ext cx="4631267" cy="2572371"/>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sz="900" dirty="0">
                <a:solidFill>
                  <a:schemeClr val="tx1"/>
                </a:solidFill>
                <a:latin typeface="Archivo" panose="020B0503020202020B04" pitchFamily="34" charset="77"/>
                <a:ea typeface="Hiragino Sans GB W6"/>
                <a:cs typeface="Hiragino Sans GB W6"/>
              </a:rPr>
              <a:t>AI , </a:t>
            </a:r>
            <a:r>
              <a:rPr lang="en-CA" sz="1050" b="0" i="0" dirty="0">
                <a:solidFill>
                  <a:srgbClr val="4D5156"/>
                </a:solidFill>
                <a:effectLst/>
                <a:latin typeface="Google Sans"/>
              </a:rPr>
              <a:t>Artificial intelligence is </a:t>
            </a:r>
            <a:r>
              <a:rPr lang="en-CA" sz="1050" b="0" i="0" dirty="0">
                <a:solidFill>
                  <a:srgbClr val="040C28"/>
                </a:solidFill>
                <a:effectLst/>
                <a:latin typeface="Google Sans"/>
              </a:rPr>
              <a:t>the science of making machines that can think like humans</a:t>
            </a:r>
            <a:r>
              <a:rPr lang="en-CA" sz="1050" b="0" i="0" dirty="0">
                <a:solidFill>
                  <a:srgbClr val="4D5156"/>
                </a:solidFill>
                <a:effectLst/>
                <a:latin typeface="Google Sans"/>
              </a:rPr>
              <a:t>. It can do things that are considered "smart." AI technology can process large amounts of data in ways, unlike humans. The goal for AI is to be able to do things such as recognize patterns, make decisions, and judge like humans</a:t>
            </a:r>
          </a:p>
          <a:p>
            <a:pPr marL="171450" indent="-171450">
              <a:lnSpc>
                <a:spcPct val="120000"/>
              </a:lnSpc>
              <a:buFont typeface="Arial" panose="020B0604020202020204" pitchFamily="34" charset="0"/>
              <a:buChar char="•"/>
            </a:pPr>
            <a:endParaRPr lang="en-US" sz="900" dirty="0">
              <a:solidFill>
                <a:schemeClr val="tx1"/>
              </a:solidFill>
              <a:latin typeface="Archivo" panose="020B0503020202020B04" pitchFamily="34" charset="77"/>
              <a:ea typeface="Hiragino Sans GB W6"/>
              <a:cs typeface="Hiragino Sans GB W6"/>
            </a:endParaRPr>
          </a:p>
          <a:p>
            <a:pPr marL="171450" indent="-171450">
              <a:lnSpc>
                <a:spcPct val="120000"/>
              </a:lnSpc>
              <a:buFont typeface="Arial" panose="020B0604020202020204" pitchFamily="34" charset="0"/>
              <a:buChar char="•"/>
            </a:pPr>
            <a:r>
              <a:rPr lang="en-US" sz="1050" dirty="0">
                <a:solidFill>
                  <a:srgbClr val="4D5156"/>
                </a:solidFill>
                <a:latin typeface="Google Sans"/>
              </a:rPr>
              <a:t>Data  and analytics, technology powered </a:t>
            </a:r>
          </a:p>
          <a:p>
            <a:pPr>
              <a:lnSpc>
                <a:spcPct val="120000"/>
              </a:lnSpc>
            </a:pPr>
            <a:endParaRPr lang="en-US" sz="1050" dirty="0">
              <a:solidFill>
                <a:srgbClr val="4D5156"/>
              </a:solidFill>
              <a:latin typeface="Google Sans"/>
            </a:endParaRPr>
          </a:p>
          <a:p>
            <a:pPr marL="171450" indent="-171450">
              <a:lnSpc>
                <a:spcPct val="120000"/>
              </a:lnSpc>
              <a:buFont typeface="Arial" panose="020B0604020202020204" pitchFamily="34" charset="0"/>
              <a:buChar char="•"/>
            </a:pPr>
            <a:r>
              <a:rPr lang="en-US" sz="1050" dirty="0">
                <a:solidFill>
                  <a:srgbClr val="4D5156"/>
                </a:solidFill>
                <a:latin typeface="Google Sans"/>
              </a:rPr>
              <a:t>AI delivers insights faster, for less money, but requires human insights from hands on experience from insight professionals  </a:t>
            </a:r>
          </a:p>
          <a:p>
            <a:pPr marL="171450" indent="-171450">
              <a:lnSpc>
                <a:spcPct val="120000"/>
              </a:lnSpc>
              <a:buFont typeface="Arial" panose="020B0604020202020204" pitchFamily="34" charset="0"/>
              <a:buChar char="•"/>
            </a:pPr>
            <a:endParaRPr lang="en-US" sz="1050" dirty="0">
              <a:solidFill>
                <a:srgbClr val="4D5156"/>
              </a:solidFill>
              <a:latin typeface="Google Sans"/>
            </a:endParaRPr>
          </a:p>
          <a:p>
            <a:pPr marL="171450" indent="-171450">
              <a:lnSpc>
                <a:spcPct val="120000"/>
              </a:lnSpc>
              <a:buFont typeface="Arial" panose="020B0604020202020204" pitchFamily="34" charset="0"/>
              <a:buChar char="•"/>
            </a:pPr>
            <a:r>
              <a:rPr lang="en-US" sz="1050" dirty="0">
                <a:solidFill>
                  <a:srgbClr val="4D5156"/>
                </a:solidFill>
                <a:latin typeface="Google Sans"/>
              </a:rPr>
              <a:t>We have a range of vendors who can deliver AI options if this is a better option for you to meet your innovation goals </a:t>
            </a:r>
          </a:p>
        </p:txBody>
      </p:sp>
      <p:grpSp>
        <p:nvGrpSpPr>
          <p:cNvPr id="42" name="Group 41">
            <a:extLst>
              <a:ext uri="{FF2B5EF4-FFF2-40B4-BE49-F238E27FC236}">
                <a16:creationId xmlns:a16="http://schemas.microsoft.com/office/drawing/2014/main" id="{DC07B044-BEB6-1E44-9403-A5B0732C60B2}"/>
              </a:ext>
            </a:extLst>
          </p:cNvPr>
          <p:cNvGrpSpPr/>
          <p:nvPr/>
        </p:nvGrpSpPr>
        <p:grpSpPr>
          <a:xfrm>
            <a:off x="5024070" y="195264"/>
            <a:ext cx="1508857" cy="727029"/>
            <a:chOff x="1563787" y="480416"/>
            <a:chExt cx="1205365" cy="800481"/>
          </a:xfrm>
          <a:solidFill>
            <a:srgbClr val="FF6600"/>
          </a:solidFill>
        </p:grpSpPr>
        <p:sp>
          <p:nvSpPr>
            <p:cNvPr id="43" name="Rounded Rectangle 42">
              <a:extLst>
                <a:ext uri="{FF2B5EF4-FFF2-40B4-BE49-F238E27FC236}">
                  <a16:creationId xmlns:a16="http://schemas.microsoft.com/office/drawing/2014/main" id="{D78B1493-90F4-A34B-95D4-625BF8504A0D}"/>
                </a:ext>
              </a:extLst>
            </p:cNvPr>
            <p:cNvSpPr/>
            <p:nvPr/>
          </p:nvSpPr>
          <p:spPr>
            <a:xfrm>
              <a:off x="1563787"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4" name="Rounded Rectangle 4">
              <a:extLst>
                <a:ext uri="{FF2B5EF4-FFF2-40B4-BE49-F238E27FC236}">
                  <a16:creationId xmlns:a16="http://schemas.microsoft.com/office/drawing/2014/main" id="{6BA735D3-5098-3741-9DBA-682A7122B3B7}"/>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Innovation solutions – AI</a:t>
              </a:r>
            </a:p>
          </p:txBody>
        </p:sp>
      </p:grpSp>
      <p:pic>
        <p:nvPicPr>
          <p:cNvPr id="3" name="Picture 2" descr="A diagram of a computer system&#10;&#10;Description automatically generated with medium confidence">
            <a:extLst>
              <a:ext uri="{FF2B5EF4-FFF2-40B4-BE49-F238E27FC236}">
                <a16:creationId xmlns:a16="http://schemas.microsoft.com/office/drawing/2014/main" id="{74EC978A-E44E-07D6-B027-7487E31423D0}"/>
              </a:ext>
            </a:extLst>
          </p:cNvPr>
          <p:cNvPicPr>
            <a:picLocks noChangeAspect="1"/>
          </p:cNvPicPr>
          <p:nvPr/>
        </p:nvPicPr>
        <p:blipFill>
          <a:blip r:embed="rId3"/>
          <a:stretch>
            <a:fillRect/>
          </a:stretch>
        </p:blipFill>
        <p:spPr>
          <a:xfrm>
            <a:off x="4768847" y="1147592"/>
            <a:ext cx="2019300" cy="1003300"/>
          </a:xfrm>
          <a:prstGeom prst="rect">
            <a:avLst/>
          </a:prstGeom>
        </p:spPr>
      </p:pic>
      <p:pic>
        <p:nvPicPr>
          <p:cNvPr id="4" name="Picture 3">
            <a:extLst>
              <a:ext uri="{FF2B5EF4-FFF2-40B4-BE49-F238E27FC236}">
                <a16:creationId xmlns:a16="http://schemas.microsoft.com/office/drawing/2014/main" id="{D27FC2B7-F0F0-AEA6-F910-DEA7F6B42E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411"/>
            <a:ext cx="2550407" cy="6858000"/>
          </a:xfrm>
          <a:prstGeom prst="rect">
            <a:avLst/>
          </a:prstGeom>
        </p:spPr>
      </p:pic>
    </p:spTree>
    <p:extLst>
      <p:ext uri="{BB962C8B-B14F-4D97-AF65-F5344CB8AC3E}">
        <p14:creationId xmlns:p14="http://schemas.microsoft.com/office/powerpoint/2010/main" val="428057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Slide Number Placeholder 1"/>
          <p:cNvSpPr>
            <a:spLocks noGrp="1"/>
          </p:cNvSpPr>
          <p:nvPr>
            <p:ph type="sldNum" idx="12"/>
          </p:nvPr>
        </p:nvSpPr>
        <p:spPr>
          <a:xfrm>
            <a:off x="8579665" y="4818508"/>
            <a:ext cx="548700" cy="393600"/>
          </a:xfrm>
          <a:prstGeom prst="rect">
            <a:avLst/>
          </a:prstGeom>
        </p:spPr>
        <p:txBody>
          <a:bodyPr/>
          <a:lstStyle/>
          <a:p>
            <a:pPr algn="r"/>
            <a:fld id="{00000000-1234-1234-1234-123412341234}" type="slidenum">
              <a:rPr lang="en" sz="1000">
                <a:solidFill>
                  <a:srgbClr val="CCCCCC"/>
                </a:solidFill>
                <a:latin typeface="Nunito Sans"/>
                <a:ea typeface="Nunito Sans"/>
                <a:cs typeface="Nunito Sans"/>
                <a:sym typeface="Nunito Sans"/>
              </a:rPr>
              <a:pPr algn="r"/>
              <a:t>5</a:t>
            </a:fld>
            <a:endParaRPr lang="en" sz="1000" dirty="0">
              <a:solidFill>
                <a:srgbClr val="CCCCCC"/>
              </a:solidFill>
              <a:latin typeface="Nunito Sans"/>
              <a:ea typeface="Nunito Sans"/>
              <a:cs typeface="Nunito Sans"/>
              <a:sym typeface="Nunito Sans"/>
            </a:endParaRPr>
          </a:p>
        </p:txBody>
      </p:sp>
      <p:sp>
        <p:nvSpPr>
          <p:cNvPr id="17" name="Rectangle 16"/>
          <p:cNvSpPr/>
          <p:nvPr/>
        </p:nvSpPr>
        <p:spPr>
          <a:xfrm>
            <a:off x="5778501" y="154030"/>
            <a:ext cx="3307187" cy="1785104"/>
          </a:xfrm>
          <a:prstGeom prst="rect">
            <a:avLst/>
          </a:prstGeom>
        </p:spPr>
        <p:txBody>
          <a:bodyPr wrap="square" lIns="91438" tIns="45719" rIns="91438" bIns="45719">
            <a:spAutoFit/>
          </a:bodyPr>
          <a:lstStyle/>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265106" indent="-87311">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177796">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a:p>
            <a:pPr marL="269868" lvl="4" indent="-92073">
              <a:spcAft>
                <a:spcPts val="300"/>
              </a:spcAft>
              <a:buClr>
                <a:schemeClr val="tx1">
                  <a:lumMod val="50000"/>
                  <a:lumOff val="50000"/>
                </a:schemeClr>
              </a:buClr>
              <a:buSzPct val="100000"/>
              <a:buFont typeface="Arial"/>
              <a:buChar char="•"/>
            </a:pPr>
            <a:endParaRPr lang="en-CA" sz="1000" dirty="0">
              <a:solidFill>
                <a:srgbClr val="404040"/>
              </a:solidFill>
              <a:latin typeface="Avenir Medium"/>
              <a:ea typeface="Nunito Sans"/>
              <a:cs typeface="Avenir Medium"/>
              <a:sym typeface="Nunito Sans"/>
            </a:endParaRPr>
          </a:p>
          <a:p>
            <a:pPr>
              <a:spcAft>
                <a:spcPts val="300"/>
              </a:spcAft>
              <a:buClr>
                <a:schemeClr val="tx1">
                  <a:lumMod val="50000"/>
                  <a:lumOff val="50000"/>
                </a:schemeClr>
              </a:buClr>
              <a:buSzPct val="100000"/>
            </a:pPr>
            <a:endParaRPr lang="en-CA" sz="1000" dirty="0">
              <a:solidFill>
                <a:srgbClr val="404040"/>
              </a:solidFill>
              <a:latin typeface="Avenir Medium"/>
              <a:ea typeface="Nunito Sans"/>
              <a:cs typeface="Avenir Medium"/>
              <a:sym typeface="Nunito Sans"/>
            </a:endParaRPr>
          </a:p>
        </p:txBody>
      </p:sp>
      <p:sp>
        <p:nvSpPr>
          <p:cNvPr id="33" name="TextBox 32">
            <a:extLst>
              <a:ext uri="{FF2B5EF4-FFF2-40B4-BE49-F238E27FC236}">
                <a16:creationId xmlns:a16="http://schemas.microsoft.com/office/drawing/2014/main" id="{E6556540-CCC8-5D49-A11C-0E82F351B79A}"/>
              </a:ext>
            </a:extLst>
          </p:cNvPr>
          <p:cNvSpPr txBox="1"/>
          <p:nvPr/>
        </p:nvSpPr>
        <p:spPr>
          <a:xfrm>
            <a:off x="3462866" y="1309950"/>
            <a:ext cx="4631267" cy="2406172"/>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sz="1050" dirty="0">
                <a:solidFill>
                  <a:srgbClr val="4D5156"/>
                </a:solidFill>
                <a:latin typeface="Google Sans"/>
              </a:rPr>
              <a:t>Proven corporate  experience  at Kellogg’s, leading successful  innovation launches and part of the Global Innovation team at Kellogg’s </a:t>
            </a:r>
          </a:p>
          <a:p>
            <a:pPr marL="171450" indent="-171450">
              <a:lnSpc>
                <a:spcPct val="120000"/>
              </a:lnSpc>
              <a:buFont typeface="Arial" panose="020B0604020202020204" pitchFamily="34" charset="0"/>
              <a:buChar char="•"/>
            </a:pPr>
            <a:endParaRPr lang="en-US" sz="1050" dirty="0">
              <a:solidFill>
                <a:srgbClr val="4D5156"/>
              </a:solidFill>
              <a:latin typeface="Google Sans"/>
            </a:endParaRPr>
          </a:p>
          <a:p>
            <a:pPr marL="171450" indent="-171450">
              <a:lnSpc>
                <a:spcPct val="120000"/>
              </a:lnSpc>
              <a:buFont typeface="Arial" panose="020B0604020202020204" pitchFamily="34" charset="0"/>
              <a:buChar char="•"/>
            </a:pPr>
            <a:r>
              <a:rPr lang="en-US" sz="1050" dirty="0">
                <a:solidFill>
                  <a:srgbClr val="4D5156"/>
                </a:solidFill>
                <a:latin typeface="Google Sans"/>
              </a:rPr>
              <a:t>Proven success at Pearl launching innovation in market</a:t>
            </a:r>
          </a:p>
          <a:p>
            <a:pPr marL="171450" indent="-171450">
              <a:lnSpc>
                <a:spcPct val="120000"/>
              </a:lnSpc>
              <a:buFont typeface="Arial" panose="020B0604020202020204" pitchFamily="34" charset="0"/>
              <a:buChar char="•"/>
            </a:pPr>
            <a:endParaRPr lang="en-US" sz="1050" dirty="0">
              <a:solidFill>
                <a:srgbClr val="4D5156"/>
              </a:solidFill>
              <a:latin typeface="Google Sans"/>
            </a:endParaRPr>
          </a:p>
          <a:p>
            <a:pPr marL="171450" indent="-171450">
              <a:lnSpc>
                <a:spcPct val="120000"/>
              </a:lnSpc>
              <a:buFont typeface="Arial" panose="020B0604020202020204" pitchFamily="34" charset="0"/>
              <a:buChar char="•"/>
            </a:pPr>
            <a:r>
              <a:rPr lang="en-US" sz="1050" dirty="0">
                <a:solidFill>
                  <a:srgbClr val="4D5156"/>
                </a:solidFill>
                <a:latin typeface="Google Sans"/>
              </a:rPr>
              <a:t>Trained moderators at the RIVA school in the U.S., considered the best qualitative training program</a:t>
            </a:r>
          </a:p>
          <a:p>
            <a:pPr marL="171450" indent="-171450">
              <a:lnSpc>
                <a:spcPct val="120000"/>
              </a:lnSpc>
              <a:buFont typeface="Arial" panose="020B0604020202020204" pitchFamily="34" charset="0"/>
              <a:buChar char="•"/>
            </a:pPr>
            <a:endParaRPr lang="en-US" sz="1050" dirty="0">
              <a:solidFill>
                <a:srgbClr val="4D5156"/>
              </a:solidFill>
              <a:latin typeface="Google Sans"/>
            </a:endParaRPr>
          </a:p>
          <a:p>
            <a:pPr marL="171450" indent="-171450">
              <a:lnSpc>
                <a:spcPct val="120000"/>
              </a:lnSpc>
              <a:buFont typeface="Arial" panose="020B0604020202020204" pitchFamily="34" charset="0"/>
              <a:buChar char="•"/>
            </a:pPr>
            <a:r>
              <a:rPr lang="en-US" sz="1050" dirty="0" err="1">
                <a:solidFill>
                  <a:srgbClr val="4D5156"/>
                </a:solidFill>
                <a:latin typeface="Google Sans"/>
              </a:rPr>
              <a:t>Rotman</a:t>
            </a:r>
            <a:r>
              <a:rPr lang="en-US" sz="1050" dirty="0">
                <a:solidFill>
                  <a:srgbClr val="4D5156"/>
                </a:solidFill>
                <a:latin typeface="Google Sans"/>
              </a:rPr>
              <a:t> Business Design training from the University of Toronto, Roger Martin led program</a:t>
            </a:r>
          </a:p>
          <a:p>
            <a:pPr marL="171450" indent="-171450">
              <a:lnSpc>
                <a:spcPct val="120000"/>
              </a:lnSpc>
              <a:buFont typeface="Arial" panose="020B0604020202020204" pitchFamily="34" charset="0"/>
              <a:buChar char="•"/>
            </a:pPr>
            <a:endParaRPr lang="en-US" sz="1050" dirty="0">
              <a:solidFill>
                <a:srgbClr val="4D5156"/>
              </a:solidFill>
              <a:latin typeface="Google Sans"/>
            </a:endParaRPr>
          </a:p>
          <a:p>
            <a:pPr marL="171450" indent="-171450">
              <a:lnSpc>
                <a:spcPct val="120000"/>
              </a:lnSpc>
              <a:buFont typeface="Arial" panose="020B0604020202020204" pitchFamily="34" charset="0"/>
              <a:buChar char="•"/>
            </a:pPr>
            <a:r>
              <a:rPr lang="en-US" sz="1050" dirty="0">
                <a:solidFill>
                  <a:srgbClr val="4D5156"/>
                </a:solidFill>
                <a:latin typeface="Google Sans"/>
              </a:rPr>
              <a:t>CPSI Creativity training from the University of Buffalo </a:t>
            </a:r>
          </a:p>
        </p:txBody>
      </p:sp>
      <p:grpSp>
        <p:nvGrpSpPr>
          <p:cNvPr id="42" name="Group 41">
            <a:extLst>
              <a:ext uri="{FF2B5EF4-FFF2-40B4-BE49-F238E27FC236}">
                <a16:creationId xmlns:a16="http://schemas.microsoft.com/office/drawing/2014/main" id="{DC07B044-BEB6-1E44-9403-A5B0732C60B2}"/>
              </a:ext>
            </a:extLst>
          </p:cNvPr>
          <p:cNvGrpSpPr/>
          <p:nvPr/>
        </p:nvGrpSpPr>
        <p:grpSpPr>
          <a:xfrm>
            <a:off x="5024072" y="154030"/>
            <a:ext cx="1508857" cy="727029"/>
            <a:chOff x="1563787" y="480416"/>
            <a:chExt cx="1205365" cy="800481"/>
          </a:xfrm>
          <a:solidFill>
            <a:srgbClr val="FF6600"/>
          </a:solidFill>
        </p:grpSpPr>
        <p:sp>
          <p:nvSpPr>
            <p:cNvPr id="43" name="Rounded Rectangle 42">
              <a:extLst>
                <a:ext uri="{FF2B5EF4-FFF2-40B4-BE49-F238E27FC236}">
                  <a16:creationId xmlns:a16="http://schemas.microsoft.com/office/drawing/2014/main" id="{D78B1493-90F4-A34B-95D4-625BF8504A0D}"/>
                </a:ext>
              </a:extLst>
            </p:cNvPr>
            <p:cNvSpPr/>
            <p:nvPr/>
          </p:nvSpPr>
          <p:spPr>
            <a:xfrm>
              <a:off x="1563787" y="480416"/>
              <a:ext cx="1205365" cy="80048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44" name="Rounded Rectangle 4">
              <a:extLst>
                <a:ext uri="{FF2B5EF4-FFF2-40B4-BE49-F238E27FC236}">
                  <a16:creationId xmlns:a16="http://schemas.microsoft.com/office/drawing/2014/main" id="{6BA735D3-5098-3741-9DBA-682A7122B3B7}"/>
                </a:ext>
              </a:extLst>
            </p:cNvPr>
            <p:cNvSpPr/>
            <p:nvPr/>
          </p:nvSpPr>
          <p:spPr>
            <a:xfrm>
              <a:off x="1602863" y="519492"/>
              <a:ext cx="1127213" cy="722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spcBef>
                  <a:spcPct val="0"/>
                </a:spcBef>
                <a:spcAft>
                  <a:spcPct val="35000"/>
                </a:spcAft>
              </a:pPr>
              <a:r>
                <a:rPr lang="en-US" kern="1200" dirty="0">
                  <a:latin typeface="Archivo Medium" panose="020B0503020202020B04" pitchFamily="34" charset="77"/>
                </a:rPr>
                <a:t>Innovation Credentials</a:t>
              </a:r>
            </a:p>
          </p:txBody>
        </p:sp>
      </p:grpSp>
      <p:pic>
        <p:nvPicPr>
          <p:cNvPr id="7" name="Picture 6">
            <a:extLst>
              <a:ext uri="{FF2B5EF4-FFF2-40B4-BE49-F238E27FC236}">
                <a16:creationId xmlns:a16="http://schemas.microsoft.com/office/drawing/2014/main" id="{CAF58BF2-42D3-E921-804F-6BB73D9EC8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1" y="-70560"/>
            <a:ext cx="2643486" cy="6858000"/>
          </a:xfrm>
          <a:prstGeom prst="rect">
            <a:avLst/>
          </a:prstGeom>
        </p:spPr>
      </p:pic>
    </p:spTree>
    <p:extLst>
      <p:ext uri="{BB962C8B-B14F-4D97-AF65-F5344CB8AC3E}">
        <p14:creationId xmlns:p14="http://schemas.microsoft.com/office/powerpoint/2010/main" val="1333623516"/>
      </p:ext>
    </p:extLst>
  </p:cSld>
  <p:clrMapOvr>
    <a:masterClrMapping/>
  </p:clrMapOvr>
</p:sld>
</file>

<file path=ppt/theme/theme1.xml><?xml version="1.0" encoding="utf-8"?>
<a:theme xmlns:a="http://schemas.openxmlformats.org/drawingml/2006/main" name="1_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46996</TotalTime>
  <Words>384</Words>
  <Application>Microsoft Macintosh PowerPoint</Application>
  <PresentationFormat>On-screen Show (16:9)</PresentationFormat>
  <Paragraphs>64</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Archivo</vt:lpstr>
      <vt:lpstr>Archivo Medium</vt:lpstr>
      <vt:lpstr>Arial</vt:lpstr>
      <vt:lpstr>Avenir Medium</vt:lpstr>
      <vt:lpstr>Calibri</vt:lpstr>
      <vt:lpstr>Georgia</vt:lpstr>
      <vt:lpstr>Google Sans</vt:lpstr>
      <vt:lpstr>Nunito Sans</vt:lpstr>
      <vt:lpstr>1_Ulysses template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Rons Wilson</cp:lastModifiedBy>
  <cp:revision>2709</cp:revision>
  <cp:lastPrinted>2018-05-02T13:49:04Z</cp:lastPrinted>
  <dcterms:modified xsi:type="dcterms:W3CDTF">2024-09-11T15:22:00Z</dcterms:modified>
  <cp:category/>
</cp:coreProperties>
</file>